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267912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0EB347-CC9A-4CFB-AD2C-8D483DF3FDB5}"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96058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3397263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80015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2522598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258159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129040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1643330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59390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706773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68872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0EB347-CC9A-4CFB-AD2C-8D483DF3FDB5}"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110356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0EB347-CC9A-4CFB-AD2C-8D483DF3FDB5}"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3260039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178847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217377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50EB347-CC9A-4CFB-AD2C-8D483DF3FDB5}" type="datetimeFigureOut">
              <a:rPr lang="en-US" smtClean="0"/>
              <a:t>12/10/2020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389919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0EB347-CC9A-4CFB-AD2C-8D483DF3FDB5}"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90A-75E3-415D-A424-113A13B3A9A3}" type="slidenum">
              <a:rPr lang="en-US" smtClean="0"/>
              <a:t>‹#›</a:t>
            </a:fld>
            <a:endParaRPr lang="en-US"/>
          </a:p>
        </p:txBody>
      </p:sp>
    </p:spTree>
    <p:extLst>
      <p:ext uri="{BB962C8B-B14F-4D97-AF65-F5344CB8AC3E}">
        <p14:creationId xmlns:p14="http://schemas.microsoft.com/office/powerpoint/2010/main" val="2233414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50EB347-CC9A-4CFB-AD2C-8D483DF3FDB5}" type="datetimeFigureOut">
              <a:rPr lang="en-US" smtClean="0"/>
              <a:t>12/10/2020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498390A-75E3-415D-A424-113A13B3A9A3}" type="slidenum">
              <a:rPr lang="en-US" smtClean="0"/>
              <a:t>‹#›</a:t>
            </a:fld>
            <a:endParaRPr lang="en-US"/>
          </a:p>
        </p:txBody>
      </p:sp>
    </p:spTree>
    <p:extLst>
      <p:ext uri="{BB962C8B-B14F-4D97-AF65-F5344CB8AC3E}">
        <p14:creationId xmlns:p14="http://schemas.microsoft.com/office/powerpoint/2010/main" val="31196944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8400" y="381000"/>
            <a:ext cx="8991600" cy="1846659"/>
          </a:xfrm>
          <a:prstGeom prst="rect">
            <a:avLst/>
          </a:prstGeom>
          <a:noFill/>
        </p:spPr>
        <p:txBody>
          <a:bodyPr wrap="square" rtlCol="0">
            <a:spAutoFit/>
          </a:bodyPr>
          <a:lstStyle/>
          <a:p>
            <a:pPr algn="ctr"/>
            <a:r>
              <a:rPr lang="vi-VN" sz="3200" b="1" dirty="0" smtClean="0">
                <a:latin typeface="Times New Roman" panose="02020603050405020304" pitchFamily="18" charset="0"/>
                <a:cs typeface="Times New Roman" panose="02020603050405020304" pitchFamily="18" charset="0"/>
              </a:rPr>
              <a:t>Đồ án cơ sở ngành</a:t>
            </a:r>
          </a:p>
          <a:p>
            <a:pPr algn="ctr"/>
            <a:r>
              <a:rPr lang="vi-VN" sz="3200" b="1" dirty="0" smtClean="0">
                <a:latin typeface="Times New Roman" panose="02020603050405020304" pitchFamily="18" charset="0"/>
                <a:cs typeface="Times New Roman" panose="02020603050405020304" pitchFamily="18" charset="0"/>
              </a:rPr>
              <a:t>XÂY </a:t>
            </a:r>
            <a:r>
              <a:rPr lang="vi-VN" sz="3200" b="1" dirty="0">
                <a:latin typeface="Times New Roman" panose="02020603050405020304" pitchFamily="18" charset="0"/>
                <a:cs typeface="Times New Roman" panose="02020603050405020304" pitchFamily="18" charset="0"/>
              </a:rPr>
              <a:t>DỰNG WEBSITE MUA BÁN VÀ CHĂM SÓC CÂY CẢNH</a:t>
            </a:r>
            <a:endParaRPr lang="en-US" sz="3200" dirty="0">
              <a:latin typeface="Times New Roman" panose="02020603050405020304" pitchFamily="18" charset="0"/>
              <a:cs typeface="Times New Roman" panose="02020603050405020304" pitchFamily="18" charset="0"/>
            </a:endParaRPr>
          </a:p>
          <a:p>
            <a:endParaRPr lang="en-US" dirty="0"/>
          </a:p>
        </p:txBody>
      </p:sp>
      <p:sp>
        <p:nvSpPr>
          <p:cNvPr id="5" name="TextBox 4"/>
          <p:cNvSpPr txBox="1"/>
          <p:nvPr/>
        </p:nvSpPr>
        <p:spPr>
          <a:xfrm>
            <a:off x="7531100" y="3441680"/>
            <a:ext cx="6680200" cy="3416320"/>
          </a:xfrm>
          <a:prstGeom prst="rect">
            <a:avLst/>
          </a:prstGeom>
          <a:noFill/>
        </p:spPr>
        <p:txBody>
          <a:bodyPr wrap="square" rtlCol="0">
            <a:spAutoFit/>
          </a:bodyPr>
          <a:lstStyle/>
          <a:p>
            <a:pPr lvl="0"/>
            <a:r>
              <a:rPr lang="vi-VN" sz="2400" b="1" dirty="0" smtClean="0">
                <a:latin typeface="Times New Roman" panose="02020603050405020304" pitchFamily="18" charset="0"/>
                <a:cs typeface="Times New Roman" panose="02020603050405020304" pitchFamily="18" charset="0"/>
              </a:rPr>
              <a:t>Danh sách thành viên</a:t>
            </a:r>
          </a:p>
          <a:p>
            <a:pPr lvl="0"/>
            <a:r>
              <a:rPr lang="vi-VN" sz="2400" b="1" dirty="0" smtClean="0">
                <a:latin typeface="+mj-lt"/>
              </a:rPr>
              <a:t>Mạch </a:t>
            </a:r>
            <a:r>
              <a:rPr lang="vi-VN" sz="2400" b="1" dirty="0">
                <a:latin typeface="+mj-lt"/>
              </a:rPr>
              <a:t>Hoàng Minh Thảo</a:t>
            </a:r>
            <a:endParaRPr lang="en-US" sz="2400" dirty="0">
              <a:latin typeface="+mj-lt"/>
            </a:endParaRPr>
          </a:p>
          <a:p>
            <a:r>
              <a:rPr lang="vi-VN" sz="2400" b="1" dirty="0">
                <a:latin typeface="+mj-lt"/>
              </a:rPr>
              <a:t>(D18PM02 - 1824801030086)</a:t>
            </a:r>
            <a:endParaRPr lang="en-US" sz="2400" dirty="0">
              <a:latin typeface="+mj-lt"/>
            </a:endParaRPr>
          </a:p>
          <a:p>
            <a:pPr lvl="0"/>
            <a:r>
              <a:rPr lang="vi-VN" sz="2400" b="1" dirty="0">
                <a:latin typeface="+mj-lt"/>
              </a:rPr>
              <a:t>Phan Phú Trọng</a:t>
            </a:r>
            <a:endParaRPr lang="en-US" sz="2400" dirty="0">
              <a:latin typeface="+mj-lt"/>
            </a:endParaRPr>
          </a:p>
          <a:p>
            <a:r>
              <a:rPr lang="vi-VN" sz="2400" b="1" dirty="0">
                <a:latin typeface="+mj-lt"/>
              </a:rPr>
              <a:t>(D18PM02 - 1824801030093)</a:t>
            </a:r>
            <a:endParaRPr lang="en-US" sz="2400" dirty="0">
              <a:latin typeface="+mj-lt"/>
            </a:endParaRPr>
          </a:p>
          <a:p>
            <a:pPr lvl="0"/>
            <a:r>
              <a:rPr lang="vi-VN" sz="2400" b="1" dirty="0">
                <a:latin typeface="+mj-lt"/>
              </a:rPr>
              <a:t>Nguyễn Minh Trí</a:t>
            </a:r>
            <a:endParaRPr lang="en-US" sz="2400" dirty="0">
              <a:latin typeface="+mj-lt"/>
            </a:endParaRPr>
          </a:p>
          <a:p>
            <a:r>
              <a:rPr lang="vi-VN" sz="2400" b="1" dirty="0">
                <a:latin typeface="+mj-lt"/>
              </a:rPr>
              <a:t>(D18PM02 – 1824801030091)</a:t>
            </a:r>
            <a:endParaRPr lang="en-US" sz="2400" dirty="0">
              <a:latin typeface="+mj-lt"/>
            </a:endParaRPr>
          </a:p>
          <a:p>
            <a:r>
              <a:rPr lang="vi-VN" sz="2400" b="1" dirty="0"/>
              <a:t/>
            </a:r>
            <a:br>
              <a:rPr lang="vi-VN" sz="2400" b="1" dirty="0"/>
            </a:br>
            <a:endParaRPr lang="en-US" sz="2400" dirty="0"/>
          </a:p>
        </p:txBody>
      </p:sp>
    </p:spTree>
    <p:extLst>
      <p:ext uri="{BB962C8B-B14F-4D97-AF65-F5344CB8AC3E}">
        <p14:creationId xmlns:p14="http://schemas.microsoft.com/office/powerpoint/2010/main" val="173946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76318" y="999986"/>
            <a:ext cx="8909464" cy="5559287"/>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danh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blog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12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195223" y="1497495"/>
            <a:ext cx="7969194" cy="5095461"/>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nhập</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878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43431" y="1073426"/>
            <a:ext cx="8631804" cy="5620151"/>
          </a:xfrm>
          <a:prstGeom prst="rect">
            <a:avLst/>
          </a:prstGeom>
        </p:spPr>
      </p:pic>
      <p:sp>
        <p:nvSpPr>
          <p:cNvPr id="5" name="TextBox 4"/>
          <p:cNvSpPr txBox="1"/>
          <p:nvPr/>
        </p:nvSpPr>
        <p:spPr>
          <a:xfrm>
            <a:off x="145773" y="357810"/>
            <a:ext cx="5698435"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khoản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69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83026" y="1192696"/>
            <a:ext cx="8494644" cy="5526156"/>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chi </a:t>
            </a:r>
            <a:r>
              <a:rPr lang="en-US" sz="2400" dirty="0" err="1" smtClean="0">
                <a:latin typeface="Times New Roman" panose="02020603050405020304" pitchFamily="18" charset="0"/>
                <a:cs typeface="Times New Roman" panose="02020603050405020304" pitchFamily="18" charset="0"/>
              </a:rPr>
              <a:t>tiết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30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40995" y="1470991"/>
            <a:ext cx="7624639" cy="5201478"/>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Giao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bình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luận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81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56683" y="1285461"/>
            <a:ext cx="8101717" cy="5384413"/>
          </a:xfrm>
          <a:prstGeom prst="rect">
            <a:avLst/>
          </a:prstGeom>
        </p:spPr>
      </p:pic>
      <p:sp>
        <p:nvSpPr>
          <p:cNvPr id="5" name="TextBox 4"/>
          <p:cNvSpPr txBox="1"/>
          <p:nvPr/>
        </p:nvSpPr>
        <p:spPr>
          <a:xfrm>
            <a:off x="145774" y="357810"/>
            <a:ext cx="4518991"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 </a:t>
            </a:r>
            <a:r>
              <a:rPr lang="en-US" sz="2400" dirty="0" err="1" smtClean="0">
                <a:latin typeface="Times New Roman" panose="02020603050405020304" pitchFamily="18" charset="0"/>
                <a:cs typeface="Times New Roman" panose="02020603050405020304" pitchFamily="18" charset="0"/>
              </a:rPr>
              <a:t>giỏ</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633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566284" y="678456"/>
            <a:ext cx="7425856" cy="6179544"/>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thanh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toán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70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44579" y="1121105"/>
            <a:ext cx="7412603" cy="5597747"/>
          </a:xfrm>
          <a:prstGeom prst="rect">
            <a:avLst/>
          </a:prstGeom>
        </p:spPr>
      </p:pic>
      <p:sp>
        <p:nvSpPr>
          <p:cNvPr id="5" name="TextBox 4"/>
          <p:cNvSpPr txBox="1"/>
          <p:nvPr/>
        </p:nvSpPr>
        <p:spPr>
          <a:xfrm>
            <a:off x="145774" y="357810"/>
            <a:ext cx="542013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 </a:t>
            </a:r>
            <a:r>
              <a:rPr lang="en-US" sz="2400" dirty="0" err="1" smtClean="0">
                <a:latin typeface="Times New Roman" panose="02020603050405020304" pitchFamily="18" charset="0"/>
                <a:cs typeface="Times New Roman" panose="02020603050405020304" pitchFamily="18" charset="0"/>
              </a:rPr>
              <a:t>tài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khoản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167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983186" y="1794428"/>
            <a:ext cx="8247491" cy="4566616"/>
          </a:xfrm>
          <a:prstGeom prst="rect">
            <a:avLst/>
          </a:prstGeom>
        </p:spPr>
      </p:pic>
      <p:sp>
        <p:nvSpPr>
          <p:cNvPr id="5" name="TextBox 4"/>
          <p:cNvSpPr txBox="1"/>
          <p:nvPr/>
        </p:nvSpPr>
        <p:spPr>
          <a:xfrm>
            <a:off x="145774" y="357810"/>
            <a:ext cx="545989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đổi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mật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khẩu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39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002527" y="1823512"/>
            <a:ext cx="9241403" cy="4206227"/>
          </a:xfrm>
          <a:prstGeom prst="rect">
            <a:avLst/>
          </a:prstGeom>
        </p:spPr>
      </p:pic>
      <p:sp>
        <p:nvSpPr>
          <p:cNvPr id="5" name="TextBox 4"/>
          <p:cNvSpPr txBox="1"/>
          <p:nvPr/>
        </p:nvSpPr>
        <p:spPr>
          <a:xfrm>
            <a:off x="145774" y="357810"/>
            <a:ext cx="6202017"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danh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02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1730" y="1045817"/>
            <a:ext cx="8587409" cy="3877985"/>
          </a:xfrm>
          <a:prstGeom prst="rect">
            <a:avLst/>
          </a:prstGeom>
          <a:noFill/>
        </p:spPr>
        <p:txBody>
          <a:bodyPr wrap="square" rtlCol="0">
            <a:spAutoFit/>
          </a:bodyPr>
          <a:lstStyle/>
          <a:p>
            <a:r>
              <a:rPr lang="en-US" sz="5400" dirty="0" err="1" smtClean="0">
                <a:latin typeface="Times New Roman" panose="02020603050405020304" pitchFamily="18" charset="0"/>
                <a:cs typeface="Times New Roman" panose="02020603050405020304" pitchFamily="18" charset="0"/>
              </a:rPr>
              <a:t>Mục</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lục</a:t>
            </a:r>
            <a:endParaRPr lang="en-US" sz="54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I.      GIỚI THIỆU</a:t>
            </a:r>
          </a:p>
          <a:p>
            <a:r>
              <a:rPr lang="en-US" sz="3200" dirty="0" smtClean="0">
                <a:latin typeface="Times New Roman" panose="02020603050405020304" pitchFamily="18" charset="0"/>
                <a:cs typeface="Times New Roman" panose="02020603050405020304" pitchFamily="18" charset="0"/>
              </a:rPr>
              <a:t>II.    CHỨC NĂNG</a:t>
            </a:r>
          </a:p>
          <a:p>
            <a:r>
              <a:rPr lang="en-US" sz="3200" dirty="0" smtClean="0">
                <a:latin typeface="Times New Roman" panose="02020603050405020304" pitchFamily="18" charset="0"/>
                <a:cs typeface="Times New Roman" panose="02020603050405020304" pitchFamily="18" charset="0"/>
              </a:rPr>
              <a:t>III.   SƠ ĐỒ PHÂN RÃ HỆ THỐNG</a:t>
            </a:r>
          </a:p>
          <a:p>
            <a:r>
              <a:rPr lang="en-US" sz="3200" dirty="0" smtClean="0">
                <a:latin typeface="Times New Roman" panose="02020603050405020304" pitchFamily="18" charset="0"/>
                <a:cs typeface="Times New Roman" panose="02020603050405020304" pitchFamily="18" charset="0"/>
              </a:rPr>
              <a:t>IV.   SƠ ĐỒ USECASE</a:t>
            </a:r>
          </a:p>
          <a:p>
            <a:r>
              <a:rPr lang="en-US" sz="3200" dirty="0" smtClean="0">
                <a:latin typeface="Times New Roman" panose="02020603050405020304" pitchFamily="18" charset="0"/>
                <a:cs typeface="Times New Roman" panose="02020603050405020304" pitchFamily="18" charset="0"/>
              </a:rPr>
              <a:t>V.    GIAO DIỆN</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364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0650" y="819475"/>
            <a:ext cx="8646534" cy="6028055"/>
          </a:xfrm>
          <a:prstGeom prst="rect">
            <a:avLst/>
          </a:prstGeom>
        </p:spPr>
      </p:pic>
      <p:sp>
        <p:nvSpPr>
          <p:cNvPr id="5" name="TextBox 4"/>
          <p:cNvSpPr txBox="1"/>
          <p:nvPr/>
        </p:nvSpPr>
        <p:spPr>
          <a:xfrm>
            <a:off x="145774" y="357810"/>
            <a:ext cx="347206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quản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385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47411" y="710178"/>
            <a:ext cx="10604901" cy="6008673"/>
          </a:xfrm>
          <a:prstGeom prst="rect">
            <a:avLst/>
          </a:prstGeom>
        </p:spPr>
      </p:pic>
      <p:sp>
        <p:nvSpPr>
          <p:cNvPr id="5" name="TextBox 4"/>
          <p:cNvSpPr txBox="1"/>
          <p:nvPr/>
        </p:nvSpPr>
        <p:spPr>
          <a:xfrm>
            <a:off x="106017" y="248513"/>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quản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lý</a:t>
            </a:r>
            <a:r>
              <a:rPr lang="en-US" sz="2400" dirty="0" smtClean="0">
                <a:latin typeface="Times New Roman" panose="02020603050405020304" pitchFamily="18" charset="0"/>
                <a:cs typeface="Times New Roman" panose="02020603050405020304" pitchFamily="18" charset="0"/>
              </a:rPr>
              <a:t> blog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920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66351" y="860508"/>
            <a:ext cx="8525787" cy="5720080"/>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quản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540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60336" y="1032965"/>
            <a:ext cx="9214898" cy="5560695"/>
          </a:xfrm>
          <a:prstGeom prst="rect">
            <a:avLst/>
          </a:prstGeom>
        </p:spPr>
      </p:pic>
      <p:sp>
        <p:nvSpPr>
          <p:cNvPr id="5" name="TextBox 4"/>
          <p:cNvSpPr txBox="1"/>
          <p:nvPr/>
        </p:nvSpPr>
        <p:spPr>
          <a:xfrm>
            <a:off x="145774" y="357810"/>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quản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khoản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556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6435" y="1683026"/>
            <a:ext cx="9594574"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CÁM ƠN THẦY CÔ VÀ CÁC BẠN ĐÃ LẮNG NGHE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784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 y="149959"/>
            <a:ext cx="11468100" cy="5201424"/>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I.</a:t>
            </a:r>
            <a:r>
              <a:rPr lang="vi-VN" sz="3200" b="1" dirty="0" smtClean="0">
                <a:latin typeface="Times New Roman" panose="02020603050405020304" pitchFamily="18" charset="0"/>
                <a:cs typeface="Times New Roman" panose="02020603050405020304" pitchFamily="18" charset="0"/>
              </a:rPr>
              <a:t>GIỚI </a:t>
            </a:r>
            <a:r>
              <a:rPr lang="vi-VN" sz="3200" b="1" dirty="0">
                <a:latin typeface="Times New Roman" panose="02020603050405020304" pitchFamily="18" charset="0"/>
                <a:cs typeface="Times New Roman" panose="02020603050405020304" pitchFamily="18" charset="0"/>
              </a:rPr>
              <a:t>THIỆU</a:t>
            </a:r>
            <a:endParaRPr lang="en-US" sz="3200" b="1"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vi-VN" sz="2800" dirty="0" smtClean="0">
                <a:latin typeface="+mj-lt"/>
              </a:rPr>
              <a:t>Website </a:t>
            </a:r>
            <a:r>
              <a:rPr lang="vi-VN" sz="2800" dirty="0">
                <a:latin typeface="+mj-lt"/>
              </a:rPr>
              <a:t>mua bán và chăm sóc cây cảnh là một trang web, nơi mọi người có thể tìm cho mình một cây cảnh đẹp cũng như cách chăm sóc bất kỳ loại cây nào để làm đẹp cho ngôi nhà và khu vườn của. Thay vì phải tìm và chạy xe đến cửa hàng hay hỏi những người có kinh nghiệm cách trồng và tìm sách đúng về loại cây đó, chỉ cần một chiếc điện thoại hay một máy tính có kết nối internet, mọi người đều đã có thể truy cập vào cửa hàng về cây của chúng tôi và tìm kiếm cực kỳ dễ dàng theo ý muốn mà không cần phải mất nhiều thời gian tìm kiếm đối với loài cây đó. Website mua bán và chăm sóc cây cảnh cung cấp các chức năng bạn cần nhất để tìm mau cây và cách chăm sóc tốt nhất để cây phát triển.</a:t>
            </a:r>
            <a:endParaRPr lang="en-US" sz="2800" dirty="0">
              <a:latin typeface="+mj-lt"/>
            </a:endParaRPr>
          </a:p>
        </p:txBody>
      </p:sp>
    </p:spTree>
    <p:extLst>
      <p:ext uri="{BB962C8B-B14F-4D97-AF65-F5344CB8AC3E}">
        <p14:creationId xmlns:p14="http://schemas.microsoft.com/office/powerpoint/2010/main" val="2310310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955750"/>
          </a:xfrm>
          <a:prstGeom prst="rect">
            <a:avLst/>
          </a:prstGeom>
          <a:noFill/>
        </p:spPr>
        <p:txBody>
          <a:bodyPr wrap="square" numCol="2" rtlCol="0">
            <a:spAutoFit/>
          </a:bodyPr>
          <a:lstStyle/>
          <a:p>
            <a:r>
              <a:rPr lang="en-US" sz="3200" b="1" dirty="0" smtClean="0">
                <a:latin typeface="Times New Roman" panose="02020603050405020304" pitchFamily="18" charset="0"/>
                <a:cs typeface="Times New Roman" panose="02020603050405020304" pitchFamily="18" charset="0"/>
              </a:rPr>
              <a:t>II. </a:t>
            </a:r>
            <a:r>
              <a:rPr lang="en-US" sz="3200" b="1" dirty="0" err="1" smtClean="0">
                <a:latin typeface="Times New Roman" panose="02020603050405020304" pitchFamily="18" charset="0"/>
                <a:cs typeface="Times New Roman" panose="02020603050405020304" pitchFamily="18" charset="0"/>
              </a:rPr>
              <a:t>Chức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năng</a:t>
            </a:r>
            <a:endParaRPr lang="en-US" sz="3200" b="1" dirty="0" smtClean="0">
              <a:latin typeface="Times New Roman" panose="02020603050405020304" pitchFamily="18" charset="0"/>
              <a:cs typeface="Times New Roman" panose="02020603050405020304" pitchFamily="18" charset="0"/>
            </a:endParaRPr>
          </a:p>
          <a:p>
            <a:endParaRPr lang="en-US" i="1" u="sng" dirty="0" smtClean="0">
              <a:latin typeface="Times New Roman" panose="02020603050405020304" pitchFamily="18" charset="0"/>
              <a:cs typeface="Times New Roman" panose="02020603050405020304" pitchFamily="18" charset="0"/>
            </a:endParaRPr>
          </a:p>
          <a:p>
            <a:r>
              <a:rPr lang="vi-VN" b="1" i="1" u="sng" dirty="0" smtClean="0">
                <a:latin typeface="Times New Roman" panose="02020603050405020304" pitchFamily="18" charset="0"/>
                <a:cs typeface="Times New Roman" panose="02020603050405020304" pitchFamily="18" charset="0"/>
              </a:rPr>
              <a:t>Chức </a:t>
            </a:r>
            <a:r>
              <a:rPr lang="vi-VN" b="1" i="1" u="sng" dirty="0">
                <a:latin typeface="Times New Roman" panose="02020603050405020304" pitchFamily="18" charset="0"/>
                <a:cs typeface="Times New Roman" panose="02020603050405020304" pitchFamily="18" charset="0"/>
              </a:rPr>
              <a:t>năng của người quản lý:</a:t>
            </a:r>
            <a:endParaRPr lang="en-US" b="1" dirty="0">
              <a:latin typeface="Times New Roman" panose="02020603050405020304" pitchFamily="18" charset="0"/>
              <a:cs typeface="Times New Roman" panose="02020603050405020304" pitchFamily="18" charset="0"/>
            </a:endParaRPr>
          </a:p>
          <a:p>
            <a:pPr lvl="0"/>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Đ</a:t>
            </a:r>
            <a:r>
              <a:rPr lang="en-US" b="1" dirty="0" smtClean="0">
                <a:latin typeface="Times New Roman" panose="02020603050405020304" pitchFamily="18" charset="0"/>
                <a:cs typeface="Times New Roman" panose="02020603050405020304" pitchFamily="18" charset="0"/>
              </a:rPr>
              <a:t>ă</a:t>
            </a:r>
            <a:r>
              <a:rPr lang="vi-VN" b="1" dirty="0" smtClean="0">
                <a:latin typeface="Times New Roman" panose="02020603050405020304" pitchFamily="18" charset="0"/>
                <a:cs typeface="Times New Roman" panose="02020603050405020304" pitchFamily="18" charset="0"/>
              </a:rPr>
              <a:t>ng nhập</a:t>
            </a:r>
            <a:endParaRPr lang="en-US" b="1"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Quản lý sẽ được cung cấp một tài khoản mặt định.</a:t>
            </a:r>
            <a:endParaRPr lang="en-US"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Trang chủ</a:t>
            </a:r>
            <a:endParaRPr lang="en-US"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Quay về Trang chủ (Trang mua bán sản phẩm)</a:t>
            </a:r>
            <a:endParaRPr lang="en-US" dirty="0" smtClean="0">
              <a:latin typeface="Times New Roman" panose="02020603050405020304" pitchFamily="18" charset="0"/>
              <a:cs typeface="Times New Roman" panose="02020603050405020304" pitchFamily="18" charset="0"/>
            </a:endParaRPr>
          </a:p>
          <a:p>
            <a:pPr lvl="0"/>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sản phẩm</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Quản lý số lượng sản phẩm.</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Thêm các sản phẩm mới.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Xóa các sản phẩm mà cửa hàng không còn bán.</a:t>
            </a:r>
            <a:endParaRPr lang="en-US"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Thay đổi thông tin về sản phẩm của cửa hàng.</a:t>
            </a:r>
            <a:endParaRPr lang="en-US" dirty="0" smtClean="0">
              <a:latin typeface="Times New Roman" panose="02020603050405020304" pitchFamily="18" charset="0"/>
              <a:cs typeface="Times New Roman" panose="02020603050405020304" pitchFamily="18" charset="0"/>
            </a:endParaRPr>
          </a:p>
          <a:p>
            <a:pPr lvl="0"/>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bài viết (blog)</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nội dung các bài viết.</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tiêu đề các bài viết.</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Thêm các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viết</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mới.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Xóa các bài viết mà cửa hàng không cần sử dụng.</a:t>
            </a:r>
            <a:endParaRPr lang="en-US" dirty="0" smtClean="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endParaRPr lang="en-US" b="1" dirty="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endParaRPr lang="en-US" b="1" dirty="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endParaRPr lang="en-US" b="1" dirty="0">
              <a:latin typeface="Times New Roman" panose="02020603050405020304" pitchFamily="18" charset="0"/>
              <a:cs typeface="Times New Roman" panose="02020603050405020304" pitchFamily="18" charset="0"/>
            </a:endParaRPr>
          </a:p>
          <a:p>
            <a:pPr lvl="0"/>
            <a:endParaRPr lang="en-US" b="1"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đơn hàng</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khách hàng như tên, số điện thoại, địa chỉ.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phương thức thanh toán và số tiền.</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Xóa các đơn hàng mà cửa hàng không cần lưu trữ nữa.</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tài khoản</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khách hàng như tên, email, số điện thoại, địa chỉ.</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tài khoản như tên tài khoản, mật khẩu.</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Xóa các tài khoản mà không còn sử dụng hoặc theo yêu cầu của khách hàng.</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p>
          <a:p>
            <a:pPr lvl="0"/>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55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73067"/>
            <a:ext cx="12192000" cy="6740307"/>
          </a:xfrm>
          <a:prstGeom prst="rect">
            <a:avLst/>
          </a:prstGeom>
          <a:noFill/>
        </p:spPr>
        <p:txBody>
          <a:bodyPr wrap="square" numCol="2" rtlCol="0">
            <a:spAutoFit/>
          </a:bodyPr>
          <a:lstStyle/>
          <a:p>
            <a:r>
              <a:rPr lang="vi-VN" b="1" i="1" u="sng" dirty="0" smtClean="0">
                <a:latin typeface="Times New Roman" panose="02020603050405020304" pitchFamily="18" charset="0"/>
                <a:cs typeface="Times New Roman" panose="02020603050405020304" pitchFamily="18" charset="0"/>
              </a:rPr>
              <a:t>Chức năng của người </a:t>
            </a:r>
            <a:r>
              <a:rPr lang="en-US" b="1" i="1" u="sng" dirty="0" err="1" smtClean="0">
                <a:latin typeface="Times New Roman" panose="02020603050405020304" pitchFamily="18" charset="0"/>
                <a:cs typeface="Times New Roman" panose="02020603050405020304" pitchFamily="18" charset="0"/>
              </a:rPr>
              <a:t>khách</a:t>
            </a:r>
            <a:r>
              <a:rPr lang="en-US" b="1" i="1" u="sng" dirty="0" smtClean="0">
                <a:latin typeface="Times New Roman" panose="02020603050405020304" pitchFamily="18" charset="0"/>
                <a:cs typeface="Times New Roman" panose="02020603050405020304" pitchFamily="18" charset="0"/>
              </a:rPr>
              <a:t> </a:t>
            </a:r>
            <a:r>
              <a:rPr lang="en-US" b="1" i="1" u="sng" dirty="0" err="1" smtClean="0">
                <a:latin typeface="Times New Roman" panose="02020603050405020304" pitchFamily="18" charset="0"/>
                <a:cs typeface="Times New Roman" panose="02020603050405020304" pitchFamily="18" charset="0"/>
              </a:rPr>
              <a:t>hàng</a:t>
            </a:r>
            <a:r>
              <a:rPr lang="vi-VN" b="1" i="1" u="sng" dirty="0" smtClean="0">
                <a:latin typeface="Times New Roman" panose="02020603050405020304" pitchFamily="18" charset="0"/>
                <a:cs typeface="Times New Roman" panose="02020603050405020304" pitchFamily="18" charset="0"/>
              </a:rPr>
              <a:t>:</a:t>
            </a:r>
            <a:endParaRPr lang="en-US" b="1" i="1" u="sng" dirty="0" smtClean="0">
              <a:latin typeface="Times New Roman" panose="02020603050405020304" pitchFamily="18" charset="0"/>
              <a:cs typeface="Times New Roman" panose="02020603050405020304" pitchFamily="18" charset="0"/>
            </a:endParaRPr>
          </a:p>
          <a:p>
            <a:endParaRPr lang="en-US" b="1" i="1" u="sng" dirty="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Đăng nhập</a:t>
            </a:r>
            <a:endParaRPr lang="en-US" b="1"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Tải khoản đăng nhập sẽ được quản lý cung cấp.</a:t>
            </a:r>
            <a:endParaRPr lang="en-US"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Tìm kiếm sản phẩm</a:t>
            </a:r>
            <a:endParaRPr lang="en-US" dirty="0" smtClean="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Tìm kiếm sản phẩm theo tên loại cây</a:t>
            </a:r>
            <a:endParaRPr lang="en-US" dirty="0" smtClean="0">
              <a:latin typeface="Times New Roman" panose="02020603050405020304" pitchFamily="18" charset="0"/>
              <a:cs typeface="Times New Roman" panose="02020603050405020304" pitchFamily="18" charset="0"/>
            </a:endParaRPr>
          </a:p>
          <a:p>
            <a:pPr lvl="0"/>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tài khoản</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khách hàng như email, số điện thoại, địa chỉ.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tài khoản như tên tài khoản.</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Đổi mật khẩu</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mật khẩu tài khoản.</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đơn hàng</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Xem thông tin về khách hàng như tên, số điện thoại, địa chỉ.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Xem đổi thông tin về phương thức thanh toán và số tiền.</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lvl="0"/>
            <a:r>
              <a:rPr lang="vi-VN" b="1" dirty="0" smtClean="0">
                <a:latin typeface="Times New Roman" panose="02020603050405020304" pitchFamily="18" charset="0"/>
                <a:cs typeface="Times New Roman" panose="02020603050405020304" pitchFamily="18" charset="0"/>
              </a:rPr>
              <a:t>Quản lý bài viết (blog)</a:t>
            </a:r>
            <a:endParaRPr lang="en-US"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nội dung các bài viết.</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Thay đổi thông tin về tiêu đề các bài viết.</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Thêm các bài viết mới.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Xóa các bài viết mà khách hàng không cần sử dụng.</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pPr lvl="0"/>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923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2192000" cy="243143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III. SƠ ĐỒ PHÂN RÃ HỆ THỐNG</a:t>
            </a:r>
          </a:p>
          <a:p>
            <a:endParaRPr lang="en-US" sz="32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Website mua bán và chăm sóc cây cảnh cung cấp người dùng những tính năng chính được thể hiện như sau:</a:t>
            </a:r>
            <a:endParaRPr lang="en-US" sz="28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073426" y="2027582"/>
            <a:ext cx="9833112" cy="4631635"/>
          </a:xfrm>
          <a:prstGeom prst="rect">
            <a:avLst/>
          </a:prstGeom>
        </p:spPr>
      </p:pic>
    </p:spTree>
    <p:extLst>
      <p:ext uri="{BB962C8B-B14F-4D97-AF65-F5344CB8AC3E}">
        <p14:creationId xmlns:p14="http://schemas.microsoft.com/office/powerpoint/2010/main" val="1751325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85530"/>
            <a:ext cx="11622157" cy="2062103"/>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IV. SƠ ĐỒ USECASE</a:t>
            </a:r>
          </a:p>
          <a:p>
            <a:endParaRPr lang="en-US" sz="32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1.Sơ </a:t>
            </a:r>
            <a:r>
              <a:rPr lang="en-US" sz="2800" dirty="0" err="1" smtClean="0">
                <a:latin typeface="Times New Roman" panose="02020603050405020304" pitchFamily="18" charset="0"/>
                <a:cs typeface="Times New Roman" panose="02020603050405020304" pitchFamily="18" charset="0"/>
              </a:rPr>
              <a:t>đồ</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admin</a:t>
            </a:r>
          </a:p>
          <a:p>
            <a:endParaRPr lang="en-US" sz="32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914393" y="2067339"/>
            <a:ext cx="7793369" cy="4572273"/>
          </a:xfrm>
          <a:prstGeom prst="rect">
            <a:avLst/>
          </a:prstGeom>
        </p:spPr>
      </p:pic>
    </p:spTree>
    <p:extLst>
      <p:ext uri="{BB962C8B-B14F-4D97-AF65-F5344CB8AC3E}">
        <p14:creationId xmlns:p14="http://schemas.microsoft.com/office/powerpoint/2010/main" val="327237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74642"/>
            <a:ext cx="8401878" cy="800219"/>
          </a:xfrm>
          <a:prstGeom prst="rect">
            <a:avLst/>
          </a:prstGeom>
          <a:noFill/>
        </p:spPr>
        <p:txBody>
          <a:bodyPr wrap="square" rtlCol="0">
            <a:spAutoFit/>
          </a:bodyPr>
          <a:lstStyle/>
          <a:p>
            <a:endParaRPr lang="en-US" dirty="0" smtClean="0"/>
          </a:p>
          <a:p>
            <a:r>
              <a:rPr lang="en-US" sz="2800" dirty="0" smtClean="0">
                <a:latin typeface="Times New Roman" panose="02020603050405020304" pitchFamily="18" charset="0"/>
                <a:cs typeface="Times New Roman" panose="02020603050405020304" pitchFamily="18" charset="0"/>
              </a:rPr>
              <a:t>2.Sơ </a:t>
            </a:r>
            <a:r>
              <a:rPr lang="en-US" sz="2800" dirty="0" err="1" smtClean="0">
                <a:latin typeface="Times New Roman" panose="02020603050405020304" pitchFamily="18" charset="0"/>
                <a:cs typeface="Times New Roman" panose="02020603050405020304" pitchFamily="18" charset="0"/>
              </a:rPr>
              <a:t>đồ</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endParaRPr lang="en-US" sz="28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89043" y="2054087"/>
            <a:ext cx="8375373" cy="4502205"/>
          </a:xfrm>
          <a:prstGeom prst="rect">
            <a:avLst/>
          </a:prstGeom>
        </p:spPr>
      </p:pic>
    </p:spTree>
    <p:extLst>
      <p:ext uri="{BB962C8B-B14F-4D97-AF65-F5344CB8AC3E}">
        <p14:creationId xmlns:p14="http://schemas.microsoft.com/office/powerpoint/2010/main" val="323608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
            <a:ext cx="10866783"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V. </a:t>
            </a:r>
            <a:r>
              <a:rPr lang="en-US" sz="3200" b="1" dirty="0" err="1" smtClean="0">
                <a:latin typeface="Times New Roman" panose="02020603050405020304" pitchFamily="18" charset="0"/>
                <a:cs typeface="Times New Roman" panose="02020603050405020304" pitchFamily="18" charset="0"/>
              </a:rPr>
              <a:t>Giao</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diện</a:t>
            </a:r>
            <a:endParaRPr lang="en-US" sz="32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81809" y="1229387"/>
            <a:ext cx="8574157" cy="5406390"/>
          </a:xfrm>
          <a:prstGeom prst="rect">
            <a:avLst/>
          </a:prstGeom>
        </p:spPr>
      </p:pic>
      <p:sp>
        <p:nvSpPr>
          <p:cNvPr id="6" name="TextBox 5"/>
          <p:cNvSpPr txBox="1"/>
          <p:nvPr/>
        </p:nvSpPr>
        <p:spPr>
          <a:xfrm>
            <a:off x="212034" y="676248"/>
            <a:ext cx="310100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Trang </a:t>
            </a:r>
            <a:r>
              <a:rPr lang="en-US" sz="2400" dirty="0" err="1" smtClean="0">
                <a:latin typeface="Times New Roman" panose="02020603050405020304" pitchFamily="18" charset="0"/>
                <a:cs typeface="Times New Roman" panose="02020603050405020304" pitchFamily="18" charset="0"/>
              </a:rPr>
              <a:t>chủ</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325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56</TotalTime>
  <Words>594</Words>
  <Application>Microsoft Office PowerPoint</Application>
  <PresentationFormat>Widescreen</PresentationFormat>
  <Paragraphs>118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Times New Roman</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Nura</dc:creator>
  <cp:lastModifiedBy>Nura</cp:lastModifiedBy>
  <cp:revision>11</cp:revision>
  <dcterms:created xsi:type="dcterms:W3CDTF">2020-12-10T13:29:17Z</dcterms:created>
  <dcterms:modified xsi:type="dcterms:W3CDTF">2020-12-10T14:25:32Z</dcterms:modified>
</cp:coreProperties>
</file>